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330" r:id="rId2"/>
    <p:sldId id="407" r:id="rId3"/>
    <p:sldId id="402" r:id="rId4"/>
    <p:sldId id="460" r:id="rId5"/>
    <p:sldId id="403" r:id="rId6"/>
    <p:sldId id="461" r:id="rId7"/>
    <p:sldId id="405" r:id="rId8"/>
    <p:sldId id="462" r:id="rId9"/>
    <p:sldId id="406" r:id="rId10"/>
    <p:sldId id="463" r:id="rId11"/>
    <p:sldId id="408" r:id="rId12"/>
    <p:sldId id="464" r:id="rId13"/>
    <p:sldId id="409" r:id="rId14"/>
    <p:sldId id="465" r:id="rId15"/>
    <p:sldId id="410" r:id="rId16"/>
    <p:sldId id="466" r:id="rId17"/>
    <p:sldId id="412" r:id="rId18"/>
    <p:sldId id="467" r:id="rId19"/>
    <p:sldId id="413" r:id="rId20"/>
    <p:sldId id="468" r:id="rId21"/>
    <p:sldId id="414" r:id="rId22"/>
    <p:sldId id="469" r:id="rId23"/>
    <p:sldId id="415" r:id="rId24"/>
    <p:sldId id="470" r:id="rId25"/>
    <p:sldId id="471" r:id="rId26"/>
    <p:sldId id="416" r:id="rId27"/>
    <p:sldId id="417" r:id="rId28"/>
    <p:sldId id="472" r:id="rId29"/>
    <p:sldId id="420" r:id="rId30"/>
    <p:sldId id="475" r:id="rId31"/>
    <p:sldId id="418" r:id="rId32"/>
    <p:sldId id="473" r:id="rId33"/>
    <p:sldId id="419" r:id="rId34"/>
    <p:sldId id="474" r:id="rId35"/>
    <p:sldId id="421" r:id="rId36"/>
    <p:sldId id="476" r:id="rId37"/>
    <p:sldId id="458" r:id="rId38"/>
    <p:sldId id="477" r:id="rId39"/>
    <p:sldId id="423" r:id="rId40"/>
    <p:sldId id="478" r:id="rId41"/>
    <p:sldId id="427" r:id="rId42"/>
    <p:sldId id="482" r:id="rId43"/>
    <p:sldId id="425" r:id="rId44"/>
    <p:sldId id="480" r:id="rId45"/>
    <p:sldId id="426" r:id="rId46"/>
    <p:sldId id="481" r:id="rId47"/>
    <p:sldId id="424" r:id="rId48"/>
    <p:sldId id="479" r:id="rId49"/>
    <p:sldId id="428" r:id="rId50"/>
    <p:sldId id="483" r:id="rId51"/>
    <p:sldId id="429" r:id="rId52"/>
    <p:sldId id="484" r:id="rId53"/>
    <p:sldId id="456" r:id="rId54"/>
    <p:sldId id="485" r:id="rId55"/>
    <p:sldId id="431" r:id="rId56"/>
    <p:sldId id="486" r:id="rId57"/>
    <p:sldId id="432" r:id="rId58"/>
    <p:sldId id="487" r:id="rId59"/>
    <p:sldId id="433" r:id="rId60"/>
    <p:sldId id="488" r:id="rId61"/>
    <p:sldId id="434" r:id="rId62"/>
    <p:sldId id="489" r:id="rId63"/>
    <p:sldId id="435" r:id="rId64"/>
    <p:sldId id="490" r:id="rId65"/>
    <p:sldId id="436" r:id="rId66"/>
    <p:sldId id="491" r:id="rId67"/>
    <p:sldId id="437" r:id="rId68"/>
    <p:sldId id="492" r:id="rId69"/>
    <p:sldId id="438" r:id="rId70"/>
    <p:sldId id="493" r:id="rId71"/>
    <p:sldId id="439" r:id="rId72"/>
    <p:sldId id="494" r:id="rId73"/>
    <p:sldId id="440" r:id="rId74"/>
    <p:sldId id="495" r:id="rId75"/>
    <p:sldId id="450" r:id="rId76"/>
    <p:sldId id="498" r:id="rId77"/>
    <p:sldId id="442" r:id="rId78"/>
    <p:sldId id="497" r:id="rId79"/>
    <p:sldId id="441" r:id="rId80"/>
    <p:sldId id="501" r:id="rId81"/>
    <p:sldId id="500" r:id="rId82"/>
    <p:sldId id="447" r:id="rId83"/>
    <p:sldId id="453" r:id="rId84"/>
    <p:sldId id="499" r:id="rId85"/>
    <p:sldId id="443" r:id="rId86"/>
    <p:sldId id="496" r:id="rId87"/>
    <p:sldId id="449" r:id="rId88"/>
    <p:sldId id="503" r:id="rId89"/>
    <p:sldId id="448" r:id="rId90"/>
    <p:sldId id="502" r:id="rId91"/>
    <p:sldId id="455" r:id="rId92"/>
    <p:sldId id="504" r:id="rId93"/>
    <p:sldId id="451" r:id="rId94"/>
    <p:sldId id="505" r:id="rId95"/>
    <p:sldId id="444" r:id="rId96"/>
    <p:sldId id="506" r:id="rId97"/>
    <p:sldId id="457" r:id="rId98"/>
    <p:sldId id="507" r:id="rId99"/>
    <p:sldId id="459" r:id="rId10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99FF"/>
    <a:srgbClr val="99CCFF"/>
    <a:srgbClr val="FFCCFF"/>
    <a:srgbClr val="FFFFFF"/>
    <a:srgbClr val="FF5050"/>
    <a:srgbClr val="9999FF"/>
    <a:srgbClr val="6699FF"/>
    <a:srgbClr val="CCE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6" autoAdjust="0"/>
    <p:restoredTop sz="87626" autoAdjust="0"/>
  </p:normalViewPr>
  <p:slideViewPr>
    <p:cSldViewPr>
      <p:cViewPr varScale="1">
        <p:scale>
          <a:sx n="76" d="100"/>
          <a:sy n="76" d="100"/>
        </p:scale>
        <p:origin x="-9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668"/>
    </p:cViewPr>
  </p:sorterViewPr>
  <p:notesViewPr>
    <p:cSldViewPr>
      <p:cViewPr varScale="1">
        <p:scale>
          <a:sx n="68" d="100"/>
          <a:sy n="68" d="100"/>
        </p:scale>
        <p:origin x="-328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C9C24-DE0A-49F5-93D2-AAF9297E412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CFCB-17EA-4F99-97A8-C5DD50F56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53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58E73-1434-4362-95A0-13149EBE9807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FC554-70C0-4F44-918B-7195E3AEA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0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Переход ко</a:t>
            </a:r>
            <a:r>
              <a:rPr lang="ru-RU" baseline="0" dirty="0" smtClean="0"/>
              <a:t> второму слайду </a:t>
            </a:r>
            <a:r>
              <a:rPr lang="ru-RU" dirty="0" smtClean="0"/>
              <a:t>производится щелчком мышью на поле слайда.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1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Навигация на слайдах осуществляется при помощи управляющих кнопок и гиперссылок.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Через гиперссылки на кружки</a:t>
            </a:r>
            <a:r>
              <a:rPr lang="ru-RU" baseline="0" dirty="0" smtClean="0"/>
              <a:t> с цифрами </a:t>
            </a:r>
            <a:r>
              <a:rPr lang="ru-RU" dirty="0" smtClean="0"/>
              <a:t>происходит переход </a:t>
            </a:r>
            <a:r>
              <a:rPr lang="ru-RU" baseline="0" dirty="0" smtClean="0"/>
              <a:t>к началу игры для каждой пары.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Кнопка </a:t>
            </a:r>
            <a:r>
              <a:rPr lang="ru-RU" b="1" dirty="0" smtClean="0"/>
              <a:t>«Выход» </a:t>
            </a:r>
            <a:r>
              <a:rPr lang="ru-RU" dirty="0" smtClean="0"/>
              <a:t>предоставляет возможность закончить игру в любой момент.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7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варианта ответа осуществляется по щелчку на него.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При выборе правильного ответа происходит переход к слайду с ответом и иллюстрацией к нему.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При выборе неверного ответа происходит переход на слайд </a:t>
            </a:r>
            <a:r>
              <a:rPr lang="ru-RU" b="1" dirty="0" smtClean="0"/>
              <a:t>«Окончание игры»</a:t>
            </a:r>
            <a:r>
              <a:rPr lang="ru-RU" b="0" dirty="0" smtClean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Кнопка </a:t>
            </a:r>
            <a:r>
              <a:rPr lang="ru-RU" b="1" dirty="0" smtClean="0"/>
              <a:t>«50/50» </a:t>
            </a:r>
            <a:r>
              <a:rPr lang="ru-RU" dirty="0" smtClean="0"/>
              <a:t>даёт возможность убрать два неверных варианта во время ответа на любой вопрос, но лишь один раз за раунд игры каждой пары</a:t>
            </a:r>
            <a:r>
              <a:rPr lang="ru-RU" smtClean="0"/>
              <a:t>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9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/>
              <a:t>Кнопка </a:t>
            </a:r>
            <a:r>
              <a:rPr lang="ru-RU" b="1" dirty="0" smtClean="0"/>
              <a:t>«Далее» </a:t>
            </a:r>
            <a:r>
              <a:rPr lang="ru-RU" dirty="0" smtClean="0"/>
              <a:t>установлена для перехода к следующему вопросу игры.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91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Кнопка </a:t>
            </a:r>
            <a:r>
              <a:rPr lang="ru-RU" b="1" dirty="0" smtClean="0"/>
              <a:t>«Домой» </a:t>
            </a:r>
            <a:r>
              <a:rPr lang="ru-RU" dirty="0" smtClean="0"/>
              <a:t>позволяет перейти к началу игры следующей пары игроков.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55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вал 6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вал 8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 userDrawn="1"/>
        </p:nvSpPr>
        <p:spPr>
          <a:xfrm>
            <a:off x="4302000" y="6021288"/>
            <a:ext cx="540000" cy="540000"/>
          </a:xfrm>
          <a:prstGeom prst="actionButtonForwardNex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вал 10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Крест 11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вал 12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 userDrawn="1"/>
        </p:nvSpPr>
        <p:spPr>
          <a:xfrm>
            <a:off x="4302000" y="6021328"/>
            <a:ext cx="540000" cy="539960"/>
          </a:xfrm>
          <a:prstGeom prst="actionButtonHome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3.xml"/><Relationship Id="rId7" Type="http://schemas.openxmlformats.org/officeDocument/2006/relationships/slide" Target="slide6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7.xml"/><Relationship Id="rId5" Type="http://schemas.openxmlformats.org/officeDocument/2006/relationships/slide" Target="slide27.xml"/><Relationship Id="rId10" Type="http://schemas.openxmlformats.org/officeDocument/2006/relationships/slide" Target="slide75.xml"/><Relationship Id="rId4" Type="http://schemas.openxmlformats.org/officeDocument/2006/relationships/slide" Target="slide15.xml"/><Relationship Id="rId9" Type="http://schemas.openxmlformats.org/officeDocument/2006/relationships/slide" Target="slide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slide" Target="slide9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6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8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8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2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843" y="260648"/>
            <a:ext cx="806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по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теме «Культура Древнего мира»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653136"/>
            <a:ext cx="849694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Учитель музыки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МАОУ «Лицей № 11» г. Ростова-на-Дону 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Палецких Елена Викторовна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31907" y="1340768"/>
            <a:ext cx="8192341" cy="2520280"/>
          </a:xfrm>
          <a:prstGeom prst="horizontalScroll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О, счастливчик!</a:t>
            </a:r>
          </a:p>
        </p:txBody>
      </p:sp>
      <p:sp>
        <p:nvSpPr>
          <p:cNvPr id="8" name="Управляющая кнопка: настраиваемая 7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4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истории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9" name="Picture 4" descr="C:\Users\Палецких Елена\Desktop\uchebnik-istorii-bez-repressij-i-raznoglasij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132806"/>
            <a:ext cx="2994660" cy="368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070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Философ Древней Греции, который  открыл первую философскую школу, получившую название Академия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Диоген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Аристотель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8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7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Философ Древней Греции, который  открыл первую философскую школу, получившую название Академия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12" name="Picture 2" descr="C:\Users\Палецких Елена\Desktop\МХК\1315000900_image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" t="3084" r="3428" b="2801"/>
          <a:stretch/>
        </p:blipFill>
        <p:spPr bwMode="auto">
          <a:xfrm>
            <a:off x="5481389" y="3285515"/>
            <a:ext cx="2845113" cy="303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3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Жанр театрального искусства, название которого переводится с греческого как «песнь козлов»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комедия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антомима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2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Палецких Елена\Desktop\65620-Gold-Tragedy-Mask-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2708918"/>
            <a:ext cx="2807093" cy="331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Жанр театрального искусства, название которого переводится с греческого как «песнь козлов»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0428" y="2708916"/>
            <a:ext cx="1259976" cy="172819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Древнеримская богиня, соответствующая греческой богине Афродите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Минерва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Юнона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Древнеримская богиня, соответствующая греческой богине Афродите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9" name="Picture 4" descr="C:\Users\Палецких Елена\Desktop\post-122960-1302572814_thum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576936"/>
            <a:ext cx="1656184" cy="3802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28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Самый популярный музыкальный инструмент у древних египтян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бубен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кастаньеты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арфа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флейта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67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Самый популярный музыкальный инструмент у древних египтян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1" name="Picture 4" descr="C:\Users\Палецких Елена\Desktop\fond-ecra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26" y="2708920"/>
            <a:ext cx="3993226" cy="2798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арфа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44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Сооружение, возведённое в 212-216 годах в Риме по приказу императора Каракаллы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Колизей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кведук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Пантеон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термы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98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15472" y="307280"/>
            <a:ext cx="6713056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Номера пар игроков</a:t>
            </a:r>
            <a:endParaRPr lang="ru-RU" sz="54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418032" y="1772814"/>
            <a:ext cx="1800000" cy="1806731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2554396" y="1772816"/>
            <a:ext cx="1800000" cy="1806731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4714636" y="1790373"/>
            <a:ext cx="1800000" cy="180673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6824984" y="4077072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2554396" y="4077072"/>
            <a:ext cx="1800000" cy="1800000"/>
          </a:xfrm>
          <a:prstGeom prst="ellipse">
            <a:avLst/>
          </a:prstGeom>
          <a:solidFill>
            <a:srgbClr val="0033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Овал 9">
            <a:hlinkClick r:id="rId8" action="ppaction://hlinksldjump"/>
          </p:cNvPr>
          <p:cNvSpPr/>
          <p:nvPr/>
        </p:nvSpPr>
        <p:spPr>
          <a:xfrm>
            <a:off x="418032" y="4077072"/>
            <a:ext cx="1800000" cy="1800000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6824984" y="1814615"/>
            <a:ext cx="1800000" cy="180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3" name="Овал 12">
            <a:hlinkClick r:id="rId10" action="ppaction://hlinksldjump"/>
          </p:cNvPr>
          <p:cNvSpPr/>
          <p:nvPr/>
        </p:nvSpPr>
        <p:spPr>
          <a:xfrm>
            <a:off x="4714636" y="4077072"/>
            <a:ext cx="1800000" cy="1800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4034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Сооружение, возведённое в 212-216 годах в Риме по приказу императора Каракаллы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10" name="Picture 4" descr="C:\Users\Палецких Елена\Desktop\1-term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094" y="2633828"/>
            <a:ext cx="4068319" cy="2713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термы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56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Скульптор Древней Греции, который создал скульптуру «Зевс Олимпийский»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Поликлет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Фидий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Пракситель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88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МХК\scale_12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2586288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Скульптор Древней Греции, который создал скульптуру «Зевс Олимпийский»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Фидий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66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Разгадал «загадку сфинкса»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Одиссей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Менелай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Эдип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2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Разгадал «загадку сфинкса»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16" name="Picture 2" descr="C:\Users\Палецких Елена\Desktop\МХК\scale_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95" y="2132856"/>
            <a:ext cx="343832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Эдип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93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хорового пения и танца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Терпсихора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Каллиопа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Мельпомена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7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МХК\Clevelandart_1968.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02131"/>
            <a:ext cx="2880320" cy="3847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хорового пения и танца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Терпсихора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9736" y="2709787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и функции этого бога в Греции и Риме совпадают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Аид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Аполлон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Зевс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8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Палецких Елена\Desktop\58ffde3024ab75e58e3c064c35c5be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132857"/>
            <a:ext cx="2488597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и функции этого бога в Греции и Риме совпадают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Аполлон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64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Спас от Минотавра семь юношей и семь девушек</a:t>
            </a:r>
          </a:p>
        </p:txBody>
      </p:sp>
      <p:sp>
        <p:nvSpPr>
          <p:cNvPr id="10" name="Овал 9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Орфей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Тесей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Геракл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12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Римский бог, соответствующий в греческой мифологии богу Гефесту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Юпитер</a:t>
            </a:r>
          </a:p>
        </p:txBody>
      </p:sp>
      <p:sp>
        <p:nvSpPr>
          <p:cNvPr id="13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Нептун</a:t>
            </a:r>
          </a:p>
        </p:txBody>
      </p:sp>
      <p:sp>
        <p:nvSpPr>
          <p:cNvPr id="14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Меркурий</a:t>
            </a:r>
          </a:p>
        </p:txBody>
      </p:sp>
      <p:sp>
        <p:nvSpPr>
          <p:cNvPr id="15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1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алецких Елена\Desktop\acb20e2920d7dce2d227d2157c53409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2257717"/>
            <a:ext cx="4232838" cy="3115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Спас от Минотавра семь юношей и семь девушек</a:t>
            </a:r>
          </a:p>
        </p:txBody>
      </p:sp>
      <p:sp>
        <p:nvSpPr>
          <p:cNvPr id="10" name="Овал 9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Тесей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54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Римский император, воображавший себя великим актёром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Юлий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Цезарь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</a:t>
            </a:r>
          </a:p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Аврелий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Октавиан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7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Палецких Елена\Desktop\j-steeple-davis-nero-act-iv-scene-iv-3281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637" y="2132856"/>
            <a:ext cx="297178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Римский император, воображавший себя великим актёром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53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Скульптор Древней Греции, который создал скульптуру «Дискобол»</a:t>
            </a: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Поликлет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Пракситель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Фидий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1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Палецких Елена\Desktop\00e1d6f74e4b49da01a877f58a48ae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4227" y="2706680"/>
            <a:ext cx="2872189" cy="375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Скульптор Древней Греции, который создал скульптуру «Дискобол»</a:t>
            </a: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04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Философ Древней Греции, называвший себя космополитом – гражданином мира</a:t>
            </a: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Диоген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Аристотель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21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Философ Древней Греции, называвший себя космополитом – гражданином мира</a:t>
            </a: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10" name="Picture 4" descr="C:\Users\Палецких Елена\Desktop\Diogen-1024x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3" y="2636912"/>
            <a:ext cx="4176465" cy="306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Диоген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1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Чудовища, обитавшие в тесном проливе и губящие мореходов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Сирены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Полифем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Горгона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Сцилла и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Харибда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Цербер и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Минотавр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7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Чудовища, обитавшие в тесном проливе и губящие мореходов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9" name="Picture 4" descr="C:\Users\Палецких Елена\Desktop\ody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132856"/>
            <a:ext cx="2400099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Сцилла и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Харибда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0428" y="4374986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Животное или растение, которое, согласно мифологическим представлениям, является предком-покровителем рода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табу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петроглиф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тотем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фетиш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61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Римский бог, соответствующий в греческой мифологии богу Гефесту</a:t>
            </a:r>
          </a:p>
        </p:txBody>
      </p:sp>
      <p:pic>
        <p:nvPicPr>
          <p:cNvPr id="4" name="Picture 2" descr="C:\Users\Палецких Елена\Desktop\МХК\0009-011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105" y="2296503"/>
            <a:ext cx="2267712" cy="375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8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Животное или растение, которое, согласно мифологическим представлениям, является предком-покровителем рода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16" name="Picture 5" descr="C:\Users\Палецких Елена\Desktop\52816192_totem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3284984"/>
            <a:ext cx="2243986" cy="320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тотем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94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Её Орфей пытался вызволить из подземного царства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Ариадна</a:t>
            </a: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Эвридика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Андромеда</a:t>
            </a: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Медея</a:t>
            </a:r>
          </a:p>
        </p:txBody>
      </p:sp>
    </p:spTree>
    <p:extLst>
      <p:ext uri="{BB962C8B-B14F-4D97-AF65-F5344CB8AC3E}">
        <p14:creationId xmlns:p14="http://schemas.microsoft.com/office/powerpoint/2010/main" val="14207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Её Орфей пытался вызволить из подземного царства</a:t>
            </a:r>
          </a:p>
        </p:txBody>
      </p:sp>
      <p:pic>
        <p:nvPicPr>
          <p:cNvPr id="2050" name="Picture 2" descr="C:\Users\Палецких Елена\Desktop\МХК\Orpheus-and-Euryd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8711"/>
            <a:ext cx="4148157" cy="258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Эвридика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Греческая богиня, соответствующая римской богине Юноне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Деметра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Афродита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Афина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2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алецких Елена\Desktop\phuppimageoc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105" y="2132856"/>
            <a:ext cx="2808312" cy="433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Греческая богиня, соответствующая римской богине Юноне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8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комедии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Талия</a:t>
            </a:r>
          </a:p>
        </p:txBody>
      </p:sp>
      <p:sp>
        <p:nvSpPr>
          <p:cNvPr id="2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Терпсихора</a:t>
            </a:r>
          </a:p>
        </p:txBody>
      </p:sp>
      <p:sp>
        <p:nvSpPr>
          <p:cNvPr id="21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Каллиопа</a:t>
            </a:r>
          </a:p>
        </p:txBody>
      </p:sp>
      <p:sp>
        <p:nvSpPr>
          <p:cNvPr id="22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Мельпомена</a:t>
            </a:r>
          </a:p>
        </p:txBody>
      </p:sp>
    </p:spTree>
    <p:extLst>
      <p:ext uri="{BB962C8B-B14F-4D97-AF65-F5344CB8AC3E}">
        <p14:creationId xmlns:p14="http://schemas.microsoft.com/office/powerpoint/2010/main" val="2149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комедии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1026" name="Picture 2" descr="C:\Users\Палецких Елена\Desktop\МХК\a43ebc7c1e83a481ac7bcd8bb444f1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7"/>
            <a:ext cx="3024336" cy="3866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Талия</a:t>
            </a:r>
          </a:p>
        </p:txBody>
      </p:sp>
    </p:spTree>
    <p:extLst>
      <p:ext uri="{BB962C8B-B14F-4D97-AF65-F5344CB8AC3E}">
        <p14:creationId xmlns:p14="http://schemas.microsoft.com/office/powerpoint/2010/main" val="39983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Философ Древней Греции, который произнёс фразу: «Платон мне друг, но истина дороже</a:t>
            </a:r>
            <a:r>
              <a:rPr lang="ru-RU" sz="3600" dirty="0" smtClean="0">
                <a:solidFill>
                  <a:srgbClr val="FF5050"/>
                </a:solidFill>
              </a:rPr>
              <a:t>»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Демокрит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Аристотель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Диоген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248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алецких Елена\Desktop\chp_aristot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636911"/>
            <a:ext cx="2885600" cy="387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Философ Древней Греции, который произнёс фразу: «Платон мне друг, но истина дороже</a:t>
            </a:r>
            <a:r>
              <a:rPr lang="ru-RU" sz="3600" dirty="0" smtClean="0">
                <a:solidFill>
                  <a:srgbClr val="FF5050"/>
                </a:solidFill>
              </a:rPr>
              <a:t>»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Аристотель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59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Скульптор Древней Греции, который создал статую «Колосс Родосский</a:t>
            </a:r>
            <a:r>
              <a:rPr lang="ru-RU" sz="3600" dirty="0" smtClean="0">
                <a:solidFill>
                  <a:srgbClr val="FF5050"/>
                </a:solidFill>
              </a:rPr>
              <a:t>»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Фидий</a:t>
            </a: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Поликлет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Мирон</a:t>
            </a:r>
          </a:p>
        </p:txBody>
      </p:sp>
      <p:sp>
        <p:nvSpPr>
          <p:cNvPr id="17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Харес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2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Сказочное животное – символ зоркости и бдительности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Грифон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Пегас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Кентавр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Феникс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8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алецких Елена\Desktop\jwgclsu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7956" y="2335979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Скульптор Древней Греции, который создал статую «Колосс Родосский</a:t>
            </a:r>
            <a:r>
              <a:rPr lang="ru-RU" sz="3600" dirty="0" smtClean="0">
                <a:solidFill>
                  <a:srgbClr val="FF5050"/>
                </a:solidFill>
              </a:rPr>
              <a:t>»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Харес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3596" y="4458475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Изображение животного, связанное со времён Древней Греции с культом бога врачевания Асклепия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корова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змея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41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Изображение животного, связанное со времён Древней Греции с культом бога врачевания Асклепия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9" name="Picture 5" descr="C:\Users\Палецких Елена\Desktop\1376554797general_pages_i25529_734_obekta_zdravooxraneniya_imeut_pasporta_gotovnosti_dlya_raboty_v_zimnii_perio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273630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змея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5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Он своей игрой на семиструнной кифаре и пением разжалобил Аида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Ясон</a:t>
            </a: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Орфей</a:t>
            </a: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Геракл</a:t>
            </a: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Тесей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1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Он своей игрой на семиструнной кифаре и пением разжалобил Аида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" name="Picture 5" descr="C:\Users\Палецких Елена\Desktop\i_01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672408" cy="3537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Орфей</a:t>
            </a:r>
          </a:p>
        </p:txBody>
      </p:sp>
    </p:spTree>
    <p:extLst>
      <p:ext uri="{BB962C8B-B14F-4D97-AF65-F5344CB8AC3E}">
        <p14:creationId xmlns:p14="http://schemas.microsoft.com/office/powerpoint/2010/main" val="24392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Священная кобра на голове египетских фараонов являлась символом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смерти</a:t>
            </a: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жизни</a:t>
            </a: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богатства</a:t>
            </a:r>
          </a:p>
        </p:txBody>
      </p:sp>
      <p:sp>
        <p:nvSpPr>
          <p:cNvPr id="17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</a:t>
            </a:r>
          </a:p>
        </p:txBody>
      </p:sp>
    </p:spTree>
    <p:extLst>
      <p:ext uri="{BB962C8B-B14F-4D97-AF65-F5344CB8AC3E}">
        <p14:creationId xmlns:p14="http://schemas.microsoft.com/office/powerpoint/2010/main" val="17882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Палецких Елена\Desktop\130207ran09-3b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8916" y="2708917"/>
            <a:ext cx="28575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Священная кобра на голове египетских фараонов являлась символом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</a:t>
            </a:r>
          </a:p>
        </p:txBody>
      </p:sp>
    </p:spTree>
    <p:extLst>
      <p:ext uri="{BB962C8B-B14F-4D97-AF65-F5344CB8AC3E}">
        <p14:creationId xmlns:p14="http://schemas.microsoft.com/office/powerpoint/2010/main" val="13399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Учёный античной Греции – автор изучения свойств целых чисел и доказательства теоремы геометрии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Пифагор</a:t>
            </a:r>
          </a:p>
        </p:txBody>
      </p:sp>
      <p:sp>
        <p:nvSpPr>
          <p:cNvPr id="19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Архимед</a:t>
            </a:r>
          </a:p>
        </p:txBody>
      </p:sp>
      <p:sp>
        <p:nvSpPr>
          <p:cNvPr id="2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Евклид</a:t>
            </a:r>
          </a:p>
        </p:txBody>
      </p:sp>
      <p:sp>
        <p:nvSpPr>
          <p:cNvPr id="2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Гиппократ</a:t>
            </a:r>
          </a:p>
        </p:txBody>
      </p:sp>
    </p:spTree>
    <p:extLst>
      <p:ext uri="{BB962C8B-B14F-4D97-AF65-F5344CB8AC3E}">
        <p14:creationId xmlns:p14="http://schemas.microsoft.com/office/powerpoint/2010/main" val="14363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Палецких Елена\Desktop\1278784340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8994" y="2708920"/>
            <a:ext cx="2547422" cy="3807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Учёный античной Греции – автор изучения свойств целых чисел и доказательства теоремы геометрии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Пифагор</a:t>
            </a:r>
          </a:p>
        </p:txBody>
      </p:sp>
    </p:spTree>
    <p:extLst>
      <p:ext uri="{BB962C8B-B14F-4D97-AF65-F5344CB8AC3E}">
        <p14:creationId xmlns:p14="http://schemas.microsoft.com/office/powerpoint/2010/main" val="40719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греческого бога, соответствующего римскому богу Плутону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Гермес</a:t>
            </a: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Аид</a:t>
            </a: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Арес</a:t>
            </a: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Гефест</a:t>
            </a:r>
          </a:p>
        </p:txBody>
      </p:sp>
    </p:spTree>
    <p:extLst>
      <p:ext uri="{BB962C8B-B14F-4D97-AF65-F5344CB8AC3E}">
        <p14:creationId xmlns:p14="http://schemas.microsoft.com/office/powerpoint/2010/main" val="14840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Сказочное животное – символ зоркости и бдительности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" name="Picture 4" descr="C:\Users\Палецких Елена\Desktop\1248333899_griffin_bi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325436"/>
            <a:ext cx="3960440" cy="314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Грифон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8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греческого бога, соответствующего римскому богу Плутону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10" name="Picture 5" descr="C:\Users\Палецких Елена\Desktop\spirit_underworld_hades_pluto_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2315995" cy="374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Аид</a:t>
            </a:r>
          </a:p>
        </p:txBody>
      </p:sp>
    </p:spTree>
    <p:extLst>
      <p:ext uri="{BB962C8B-B14F-4D97-AF65-F5344CB8AC3E}">
        <p14:creationId xmlns:p14="http://schemas.microsoft.com/office/powerpoint/2010/main" val="9219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трагедии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Терпсихора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Талия</a:t>
            </a: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Каллиопа</a:t>
            </a:r>
          </a:p>
        </p:txBody>
      </p:sp>
      <p:sp>
        <p:nvSpPr>
          <p:cNvPr id="2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Мельпомена</a:t>
            </a:r>
          </a:p>
        </p:txBody>
      </p:sp>
    </p:spTree>
    <p:extLst>
      <p:ext uri="{BB962C8B-B14F-4D97-AF65-F5344CB8AC3E}">
        <p14:creationId xmlns:p14="http://schemas.microsoft.com/office/powerpoint/2010/main" val="37788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трагедии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9" name="Picture 5" descr="C:\Users\Палецких Елена\Desktop\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691" y="2101837"/>
            <a:ext cx="3133725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Мельпомена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73596" y="4458475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6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Учёный Древней Греции, явившийся создателем клинической медицины и одного из вариантов врачебной клятвы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Архимед</a:t>
            </a:r>
          </a:p>
        </p:txBody>
      </p:sp>
      <p:sp>
        <p:nvSpPr>
          <p:cNvPr id="13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Гиппократ</a:t>
            </a:r>
          </a:p>
        </p:txBody>
      </p:sp>
      <p:sp>
        <p:nvSpPr>
          <p:cNvPr id="14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Пифагор</a:t>
            </a:r>
          </a:p>
        </p:txBody>
      </p:sp>
      <p:sp>
        <p:nvSpPr>
          <p:cNvPr id="15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Евклид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Учёный Древней Греции, явившийся создателем клинической медицины и одного из вариантов врачебной клятвы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10" name="Picture 6" descr="C:\Users\Палецких Елена\Desktop\1235726614d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1981200" cy="317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Гиппократ</a:t>
            </a:r>
          </a:p>
        </p:txBody>
      </p:sp>
    </p:spTree>
    <p:extLst>
      <p:ext uri="{BB962C8B-B14F-4D97-AF65-F5344CB8AC3E}">
        <p14:creationId xmlns:p14="http://schemas.microsoft.com/office/powerpoint/2010/main" val="28393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Богиня, которая хотела погубить Геракла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Гестия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Афина</a:t>
            </a: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Деметра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</a:t>
            </a:r>
          </a:p>
        </p:txBody>
      </p:sp>
    </p:spTree>
    <p:extLst>
      <p:ext uri="{BB962C8B-B14F-4D97-AF65-F5344CB8AC3E}">
        <p14:creationId xmlns:p14="http://schemas.microsoft.com/office/powerpoint/2010/main" val="2185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Богиня, которая хотела погубить Геракла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" name="Picture 7" descr="C:\Users\Палецких Елена\Desktop\1245852079_hera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2406" y="2204864"/>
            <a:ext cx="2924010" cy="422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</a:t>
            </a:r>
          </a:p>
        </p:txBody>
      </p:sp>
    </p:spTree>
    <p:extLst>
      <p:ext uri="{BB962C8B-B14F-4D97-AF65-F5344CB8AC3E}">
        <p14:creationId xmlns:p14="http://schemas.microsoft.com/office/powerpoint/2010/main" val="18926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Мифологическое существо –  символ вечности и возрождения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Феникс</a:t>
            </a:r>
          </a:p>
        </p:txBody>
      </p:sp>
      <p:sp>
        <p:nvSpPr>
          <p:cNvPr id="18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Кентавр</a:t>
            </a:r>
          </a:p>
        </p:txBody>
      </p:sp>
      <p:sp>
        <p:nvSpPr>
          <p:cNvPr id="1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Пегас</a:t>
            </a: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Сфинкс</a:t>
            </a:r>
          </a:p>
        </p:txBody>
      </p:sp>
    </p:spTree>
    <p:extLst>
      <p:ext uri="{BB962C8B-B14F-4D97-AF65-F5344CB8AC3E}">
        <p14:creationId xmlns:p14="http://schemas.microsoft.com/office/powerpoint/2010/main" val="16172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Мифологическое существо –  символ вечности и возрождения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9" name="Picture 8" descr="C:\Users\Палецких Елена\Desktop\0a0954911312be1cb1293672c3898f4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8626" y="2175281"/>
            <a:ext cx="3087789" cy="3990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Феникс</a:t>
            </a:r>
          </a:p>
        </p:txBody>
      </p:sp>
    </p:spTree>
    <p:extLst>
      <p:ext uri="{BB962C8B-B14F-4D97-AF65-F5344CB8AC3E}">
        <p14:creationId xmlns:p14="http://schemas.microsoft.com/office/powerpoint/2010/main" val="372114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астрономии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Евтерпа</a:t>
            </a: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Полигимния</a:t>
            </a: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Урания</a:t>
            </a: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Эрато</a:t>
            </a:r>
          </a:p>
        </p:txBody>
      </p:sp>
    </p:spTree>
    <p:extLst>
      <p:ext uri="{BB962C8B-B14F-4D97-AF65-F5344CB8AC3E}">
        <p14:creationId xmlns:p14="http://schemas.microsoft.com/office/powerpoint/2010/main" val="8145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980000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24-ступенчатая пирамида в </a:t>
            </a:r>
            <a:r>
              <a:rPr lang="ru-RU" sz="3600" dirty="0" err="1">
                <a:solidFill>
                  <a:srgbClr val="FF5050"/>
                </a:solidFill>
              </a:rPr>
              <a:t>Галикарнасе</a:t>
            </a:r>
            <a:r>
              <a:rPr lang="ru-RU" sz="3600" dirty="0">
                <a:solidFill>
                  <a:srgbClr val="FF5050"/>
                </a:solidFill>
              </a:rPr>
              <a:t>, увенчанная четвёркой коней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Святилище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Афины</a:t>
            </a:r>
          </a:p>
        </p:txBody>
      </p:sp>
      <p:sp>
        <p:nvSpPr>
          <p:cNvPr id="17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Посейдона</a:t>
            </a:r>
          </a:p>
        </p:txBody>
      </p:sp>
      <p:sp>
        <p:nvSpPr>
          <p:cNvPr id="18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Мавзолей </a:t>
            </a:r>
          </a:p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Мавсола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Алтарь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Зевса</a:t>
            </a:r>
          </a:p>
        </p:txBody>
      </p:sp>
      <p:sp>
        <p:nvSpPr>
          <p:cNvPr id="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лецких Елена\Desktop\МХК\ura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204864"/>
            <a:ext cx="3024335" cy="4041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астрономии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Урания</a:t>
            </a:r>
          </a:p>
        </p:txBody>
      </p:sp>
    </p:spTree>
    <p:extLst>
      <p:ext uri="{BB962C8B-B14F-4D97-AF65-F5344CB8AC3E}">
        <p14:creationId xmlns:p14="http://schemas.microsoft.com/office/powerpoint/2010/main" val="794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Построил лабиринт на острове Крит по заказу царя Миноса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Дедал</a:t>
            </a: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Тесей</a:t>
            </a: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Персей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Диоген</a:t>
            </a:r>
          </a:p>
        </p:txBody>
      </p:sp>
    </p:spTree>
    <p:extLst>
      <p:ext uri="{BB962C8B-B14F-4D97-AF65-F5344CB8AC3E}">
        <p14:creationId xmlns:p14="http://schemas.microsoft.com/office/powerpoint/2010/main" val="28299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Построил лабиринт на острове Крит по заказу царя Миноса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9" name="Picture 10" descr="C:\Users\Палецких Елена\Desktop\LabirintDelabirint-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6428"/>
          <a:stretch/>
        </p:blipFill>
        <p:spPr bwMode="auto">
          <a:xfrm>
            <a:off x="4127722" y="2132856"/>
            <a:ext cx="4188694" cy="261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Дедал</a:t>
            </a:r>
          </a:p>
        </p:txBody>
      </p:sp>
    </p:spTree>
    <p:extLst>
      <p:ext uri="{BB962C8B-B14F-4D97-AF65-F5344CB8AC3E}">
        <p14:creationId xmlns:p14="http://schemas.microsoft.com/office/powerpoint/2010/main" val="32733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греческой богини, соответствующей римской богине Весте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Фемида</a:t>
            </a: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Гестия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Артемида</a:t>
            </a: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Деметра</a:t>
            </a:r>
          </a:p>
        </p:txBody>
      </p:sp>
    </p:spTree>
    <p:extLst>
      <p:ext uri="{BB962C8B-B14F-4D97-AF65-F5344CB8AC3E}">
        <p14:creationId xmlns:p14="http://schemas.microsoft.com/office/powerpoint/2010/main" val="24657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алецких Елена\Desktop\МХК\bp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709297"/>
            <a:ext cx="2519680" cy="377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греческой богини, соответствующей римской богине Весте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Гестия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0428" y="2709297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Награда для победителей Олимпийских игр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колесница</a:t>
            </a: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ценный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оливковый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венок</a:t>
            </a:r>
          </a:p>
        </p:txBody>
      </p:sp>
      <p:sp>
        <p:nvSpPr>
          <p:cNvPr id="22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39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алецких Елена\Desktop\nik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188094"/>
            <a:ext cx="2872818" cy="236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Награда для победителей Олимпийских игр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20" name="Picture 2" descr="C:\Users\Палецких Елена\Desktop\00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58" y="2060848"/>
            <a:ext cx="287304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оливковый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венок</a:t>
            </a:r>
          </a:p>
        </p:txBody>
      </p:sp>
    </p:spTree>
    <p:extLst>
      <p:ext uri="{BB962C8B-B14F-4D97-AF65-F5344CB8AC3E}">
        <p14:creationId xmlns:p14="http://schemas.microsoft.com/office/powerpoint/2010/main" val="10765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Подвиг, которого не совершал Геракл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004864"/>
            <a:ext cx="2952000" cy="16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добывание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коней</a:t>
            </a:r>
          </a:p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Диомеда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004864"/>
            <a:ext cx="2952000" cy="16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пояса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Ипполиты</a:t>
            </a: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2014717"/>
            <a:ext cx="2952000" cy="1630124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похищение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золотого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руна</a:t>
            </a: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1988840"/>
            <a:ext cx="2952000" cy="16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укрощение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критского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быка</a:t>
            </a:r>
          </a:p>
        </p:txBody>
      </p:sp>
    </p:spTree>
    <p:extLst>
      <p:ext uri="{BB962C8B-B14F-4D97-AF65-F5344CB8AC3E}">
        <p14:creationId xmlns:p14="http://schemas.microsoft.com/office/powerpoint/2010/main" val="26729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алецких Елена\Desktop\МХК\руно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14717"/>
            <a:ext cx="3071936" cy="4510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Подвиг, которого не совершал Геракл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364416" y="2014717"/>
            <a:ext cx="2952000" cy="1630124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похищение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золотого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руна</a:t>
            </a:r>
          </a:p>
        </p:txBody>
      </p:sp>
    </p:spTree>
    <p:extLst>
      <p:ext uri="{BB962C8B-B14F-4D97-AF65-F5344CB8AC3E}">
        <p14:creationId xmlns:p14="http://schemas.microsoft.com/office/powerpoint/2010/main" val="30182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девушки, которую Персей спас от морского чудовища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Ариадна</a:t>
            </a: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Андромеда</a:t>
            </a: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Эвридика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Медея</a:t>
            </a:r>
          </a:p>
        </p:txBody>
      </p:sp>
    </p:spTree>
    <p:extLst>
      <p:ext uri="{BB962C8B-B14F-4D97-AF65-F5344CB8AC3E}">
        <p14:creationId xmlns:p14="http://schemas.microsoft.com/office/powerpoint/2010/main" val="2964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980000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24-ступенчатая пирамида в </a:t>
            </a:r>
            <a:r>
              <a:rPr lang="ru-RU" sz="3600" dirty="0" err="1">
                <a:solidFill>
                  <a:srgbClr val="FF5050"/>
                </a:solidFill>
              </a:rPr>
              <a:t>Галикарнасе</a:t>
            </a:r>
            <a:r>
              <a:rPr lang="ru-RU" sz="3600" dirty="0">
                <a:solidFill>
                  <a:srgbClr val="FF5050"/>
                </a:solidFill>
              </a:rPr>
              <a:t>, увенчанная четвёркой коней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11" name="Picture 4" descr="C:\Users\Палецких Елена\Desktop\599_3_s18xxx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699983"/>
            <a:ext cx="3854442" cy="288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364416" y="270687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Мавзолей </a:t>
            </a:r>
          </a:p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Мавсола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03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 descr="C:\Users\Палецких Елена\Desktop\1030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4178201" cy="326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девушки, которую Персей спас от морского чудовища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Андромеда</a:t>
            </a:r>
          </a:p>
        </p:txBody>
      </p:sp>
    </p:spTree>
    <p:extLst>
      <p:ext uri="{BB962C8B-B14F-4D97-AF65-F5344CB8AC3E}">
        <p14:creationId xmlns:p14="http://schemas.microsoft.com/office/powerpoint/2010/main" val="26428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Древнегреческая хоровая песнь, связанная с культом Диониса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пародия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</a:t>
            </a: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элегия</a:t>
            </a:r>
          </a:p>
        </p:txBody>
      </p:sp>
      <p:sp>
        <p:nvSpPr>
          <p:cNvPr id="2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дифирамб</a:t>
            </a:r>
          </a:p>
        </p:txBody>
      </p:sp>
    </p:spTree>
    <p:extLst>
      <p:ext uri="{BB962C8B-B14F-4D97-AF65-F5344CB8AC3E}">
        <p14:creationId xmlns:p14="http://schemas.microsoft.com/office/powerpoint/2010/main" val="26871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Древнегреческая хоровая песнь, связанная с культом Диониса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9" name="Picture 19" descr="C:\Users\Палецких Елена\Desktop\blog-0564709001391347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2147451"/>
            <a:ext cx="4176464" cy="271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дифирамб</a:t>
            </a:r>
          </a:p>
        </p:txBody>
      </p:sp>
    </p:spTree>
    <p:extLst>
      <p:ext uri="{BB962C8B-B14F-4D97-AF65-F5344CB8AC3E}">
        <p14:creationId xmlns:p14="http://schemas.microsoft.com/office/powerpoint/2010/main" val="7458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Александрийский учёный, автор первого учебника по геометрии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Евклид</a:t>
            </a: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Пифагор</a:t>
            </a: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Птолемей</a:t>
            </a:r>
          </a:p>
        </p:txBody>
      </p:sp>
      <p:sp>
        <p:nvSpPr>
          <p:cNvPr id="17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Архимед</a:t>
            </a:r>
          </a:p>
        </p:txBody>
      </p:sp>
    </p:spTree>
    <p:extLst>
      <p:ext uri="{BB962C8B-B14F-4D97-AF65-F5344CB8AC3E}">
        <p14:creationId xmlns:p14="http://schemas.microsoft.com/office/powerpoint/2010/main" val="34605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МХК\971303_29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02" y="2132856"/>
            <a:ext cx="2508314" cy="433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Александрийский учёный, автор первого учебника по геометрии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Евклид</a:t>
            </a:r>
          </a:p>
        </p:txBody>
      </p:sp>
    </p:spTree>
    <p:extLst>
      <p:ext uri="{BB962C8B-B14F-4D97-AF65-F5344CB8AC3E}">
        <p14:creationId xmlns:p14="http://schemas.microsoft.com/office/powerpoint/2010/main" val="7737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Римская богиня, соответствующая греческой  богине Афине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Юнона</a:t>
            </a: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Веста</a:t>
            </a: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Церера</a:t>
            </a:r>
          </a:p>
        </p:txBody>
      </p:sp>
      <p:sp>
        <p:nvSpPr>
          <p:cNvPr id="17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Минерва</a:t>
            </a:r>
          </a:p>
        </p:txBody>
      </p:sp>
    </p:spTree>
    <p:extLst>
      <p:ext uri="{BB962C8B-B14F-4D97-AF65-F5344CB8AC3E}">
        <p14:creationId xmlns:p14="http://schemas.microsoft.com/office/powerpoint/2010/main" val="222759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Римская богиня, соответствующая греческой  богине Афине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9" name="Picture 16" descr="C:\Users\Палецких Елена\Desktop\Minerva.jpg">
            <a:extLst>
              <a:ext uri="{FF2B5EF4-FFF2-40B4-BE49-F238E27FC236}">
                <a16:creationId xmlns:a16="http://schemas.microsoft.com/office/drawing/2014/main" xmlns="" id="{AA5E3E42-2D86-4EAC-B95F-CA712036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4323" y="2204864"/>
            <a:ext cx="2692093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73596" y="4458475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2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Существо, которое является эмблемой на гербах поэтов и музыкантов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Пегас</a:t>
            </a:r>
          </a:p>
        </p:txBody>
      </p:sp>
      <p:sp>
        <p:nvSpPr>
          <p:cNvPr id="19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Феникс</a:t>
            </a:r>
          </a:p>
        </p:txBody>
      </p:sp>
      <p:sp>
        <p:nvSpPr>
          <p:cNvPr id="2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Кентавр</a:t>
            </a:r>
          </a:p>
        </p:txBody>
      </p:sp>
      <p:sp>
        <p:nvSpPr>
          <p:cNvPr id="2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Сфинкс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76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Существо, которое является эмблемой на гербах поэтов и музыкантов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10" name="Picture 7" descr="C:\Users\Палецких Елена\Desktop\0_99177_240c5382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9885" y="2666381"/>
            <a:ext cx="3086531" cy="308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Пегас</a:t>
            </a:r>
          </a:p>
        </p:txBody>
      </p:sp>
    </p:spTree>
    <p:extLst>
      <p:ext uri="{BB962C8B-B14F-4D97-AF65-F5344CB8AC3E}">
        <p14:creationId xmlns:p14="http://schemas.microsoft.com/office/powerpoint/2010/main" val="38468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Храм Парфенон посвящён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Посейдону</a:t>
            </a:r>
          </a:p>
        </p:txBody>
      </p:sp>
      <p:sp>
        <p:nvSpPr>
          <p:cNvPr id="19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Афине</a:t>
            </a: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Афродите</a:t>
            </a: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Зевсу</a:t>
            </a:r>
          </a:p>
        </p:txBody>
      </p:sp>
    </p:spTree>
    <p:extLst>
      <p:ext uri="{BB962C8B-B14F-4D97-AF65-F5344CB8AC3E}">
        <p14:creationId xmlns:p14="http://schemas.microsoft.com/office/powerpoint/2010/main" val="156379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истории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Урания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Эрато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втерпа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2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Храм Парфенон посвящён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" name="Picture 5" descr="C:\Users\Палецких Елена\Desktop\athena_parthenon_bna_dp061609_7187t.jpg"/>
          <p:cNvPicPr>
            <a:picLocks noChangeAspect="1" noChangeArrowheads="1"/>
          </p:cNvPicPr>
          <p:nvPr/>
        </p:nvPicPr>
        <p:blipFill rotWithShape="1">
          <a:blip r:embed="rId2"/>
          <a:srcRect l="5674" r="5289" b="5532"/>
          <a:stretch/>
        </p:blipFill>
        <p:spPr bwMode="auto">
          <a:xfrm>
            <a:off x="827584" y="2086034"/>
            <a:ext cx="4247290" cy="337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Афине</a:t>
            </a:r>
          </a:p>
        </p:txBody>
      </p:sp>
    </p:spTree>
    <p:extLst>
      <p:ext uri="{BB962C8B-B14F-4D97-AF65-F5344CB8AC3E}">
        <p14:creationId xmlns:p14="http://schemas.microsoft.com/office/powerpoint/2010/main" val="21420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греческого бога, соответствующего римскому богу Меркурию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Дионис</a:t>
            </a: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Гермес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Гефест</a:t>
            </a:r>
          </a:p>
        </p:txBody>
      </p:sp>
    </p:spTree>
    <p:extLst>
      <p:ext uri="{BB962C8B-B14F-4D97-AF65-F5344CB8AC3E}">
        <p14:creationId xmlns:p14="http://schemas.microsoft.com/office/powerpoint/2010/main" val="5472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греческого бога, соответствующего римскому богу Меркурию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1026" name="Picture 2" descr="C:\Users\Палецких Елена\Desktop\МХК\hello_html_mdf61e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708920"/>
            <a:ext cx="3168352" cy="315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Гермес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70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Троянский царевич, который должен был отдать яблоко «прекраснейшей из богинь»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Гектор</a:t>
            </a:r>
          </a:p>
        </p:txBody>
      </p:sp>
      <p:sp>
        <p:nvSpPr>
          <p:cNvPr id="19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Парис</a:t>
            </a: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Ахиллес</a:t>
            </a: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Ясон</a:t>
            </a:r>
          </a:p>
        </p:txBody>
      </p:sp>
    </p:spTree>
    <p:extLst>
      <p:ext uri="{BB962C8B-B14F-4D97-AF65-F5344CB8AC3E}">
        <p14:creationId xmlns:p14="http://schemas.microsoft.com/office/powerpoint/2010/main" val="38634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Палецких Елена\Desktop\Franccedilois-Xavier_Fabre_-_The_Judgment_of_Paris-1808_zps6cdb67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47" y="2636912"/>
            <a:ext cx="4038600" cy="284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Троянский царевич, который должен был отдать яблоко «прекраснейшей из богинь»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Парис</a:t>
            </a:r>
          </a:p>
        </p:txBody>
      </p:sp>
    </p:spTree>
    <p:extLst>
      <p:ext uri="{BB962C8B-B14F-4D97-AF65-F5344CB8AC3E}">
        <p14:creationId xmlns:p14="http://schemas.microsoft.com/office/powerpoint/2010/main" val="160281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Древнегреческий бог, атрибутом которого был орёл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Гефест</a:t>
            </a: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Посейдон</a:t>
            </a:r>
          </a:p>
        </p:txBody>
      </p:sp>
      <p:sp>
        <p:nvSpPr>
          <p:cNvPr id="2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Зевс</a:t>
            </a: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Гермес</a:t>
            </a:r>
          </a:p>
        </p:txBody>
      </p:sp>
    </p:spTree>
    <p:extLst>
      <p:ext uri="{BB962C8B-B14F-4D97-AF65-F5344CB8AC3E}">
        <p14:creationId xmlns:p14="http://schemas.microsoft.com/office/powerpoint/2010/main" val="36201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Древнегреческий бог, атрибутом которого был орёл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9" name="Picture 17" descr="C:\Users\Палецких Елена\Desktop\zev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5" y="2084952"/>
            <a:ext cx="3111868" cy="386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Зевс</a:t>
            </a:r>
          </a:p>
        </p:txBody>
      </p:sp>
    </p:spTree>
    <p:extLst>
      <p:ext uri="{BB962C8B-B14F-4D97-AF65-F5344CB8AC3E}">
        <p14:creationId xmlns:p14="http://schemas.microsoft.com/office/powerpoint/2010/main" val="20835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Учёный античной Греции – автор вычисления значения числа «Пи</a:t>
            </a:r>
            <a:r>
              <a:rPr lang="ru-RU" sz="3600" dirty="0" smtClean="0">
                <a:solidFill>
                  <a:srgbClr val="FF5050"/>
                </a:solidFill>
              </a:rPr>
              <a:t>»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</a:t>
            </a:r>
          </a:p>
        </p:txBody>
      </p:sp>
      <p:sp>
        <p:nvSpPr>
          <p:cNvPr id="14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Евклид</a:t>
            </a: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Гиппократ</a:t>
            </a:r>
          </a:p>
        </p:txBody>
      </p:sp>
      <p:sp>
        <p:nvSpPr>
          <p:cNvPr id="21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Пифагор</a:t>
            </a:r>
          </a:p>
        </p:txBody>
      </p:sp>
      <p:sp>
        <p:nvSpPr>
          <p:cNvPr id="22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Архимед</a:t>
            </a:r>
          </a:p>
        </p:txBody>
      </p:sp>
    </p:spTree>
    <p:extLst>
      <p:ext uri="{BB962C8B-B14F-4D97-AF65-F5344CB8AC3E}">
        <p14:creationId xmlns:p14="http://schemas.microsoft.com/office/powerpoint/2010/main" val="290941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Учёный античной Греции – автор вычисления значения числа «Пи</a:t>
            </a:r>
            <a:r>
              <a:rPr lang="ru-RU" sz="3600" dirty="0" smtClean="0">
                <a:solidFill>
                  <a:srgbClr val="FF5050"/>
                </a:solidFill>
              </a:rPr>
              <a:t>»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11" name="Picture 4" descr="C:\Users\Палецких Елена\Desktop\Gobrecht_medal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573216" y="2072819"/>
            <a:ext cx="2743200" cy="402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Архимед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73596" y="4458475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55676" y="1880828"/>
            <a:ext cx="5832648" cy="309634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окончена</a:t>
            </a:r>
            <a:endParaRPr lang="ru-RU" sz="8000" b="1" dirty="0">
              <a:ln w="11430"/>
              <a:solidFill>
                <a:srgbClr val="FF5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1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6157</TotalTime>
  <Words>1426</Words>
  <Application>Microsoft Office PowerPoint</Application>
  <PresentationFormat>Экран (4:3)</PresentationFormat>
  <Paragraphs>536</Paragraphs>
  <Slides>99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счастливчик!</dc:title>
  <dc:subject>Игра по теме "Культура Древнего мира"</dc:subject>
  <dc:creator>Палецких Елена</dc:creator>
  <cp:lastModifiedBy>Палецких Елена</cp:lastModifiedBy>
  <cp:revision>653</cp:revision>
  <dcterms:created xsi:type="dcterms:W3CDTF">2018-03-11T10:35:27Z</dcterms:created>
  <dcterms:modified xsi:type="dcterms:W3CDTF">2021-12-30T11:35:15Z</dcterms:modified>
</cp:coreProperties>
</file>